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4C8D5-1AEF-4994-B851-F002B4D21F78}" v="23" dt="2025-04-17T03:37:34.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94635"/>
  </p:normalViewPr>
  <p:slideViewPr>
    <p:cSldViewPr snapToGrid="0">
      <p:cViewPr varScale="1">
        <p:scale>
          <a:sx n="105" d="100"/>
          <a:sy n="105"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B1E39-6163-46DB-8433-FB70CAEA5011}" type="datetimeFigureOut">
              <a:rPr lang="en-US" smtClean="0"/>
              <a:t>4/21/25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1DE46-3D71-405E-A67C-00505A4AEC05}" type="slidenum">
              <a:rPr lang="en-US" smtClean="0"/>
              <a:t>‹#›</a:t>
            </a:fld>
            <a:endParaRPr lang="en-US"/>
          </a:p>
        </p:txBody>
      </p:sp>
    </p:spTree>
    <p:extLst>
      <p:ext uri="{BB962C8B-B14F-4D97-AF65-F5344CB8AC3E}">
        <p14:creationId xmlns:p14="http://schemas.microsoft.com/office/powerpoint/2010/main" val="174158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31DE46-3D71-405E-A67C-00505A4AEC05}" type="slidenum">
              <a:rPr lang="en-US" smtClean="0"/>
              <a:t>5</a:t>
            </a:fld>
            <a:endParaRPr lang="en-US"/>
          </a:p>
        </p:txBody>
      </p:sp>
    </p:spTree>
    <p:extLst>
      <p:ext uri="{BB962C8B-B14F-4D97-AF65-F5344CB8AC3E}">
        <p14:creationId xmlns:p14="http://schemas.microsoft.com/office/powerpoint/2010/main" val="14520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9423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034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1941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40669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1162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68789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1627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59126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52532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8199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4/21/25</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3373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4/21/25</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93972200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axthornton3000@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A9B06D8-F0B8-433D-814C-0A14E9E8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F5191-4341-FC73-FEE2-EC9E72373EC1}"/>
              </a:ext>
            </a:extLst>
          </p:cNvPr>
          <p:cNvSpPr>
            <a:spLocks noGrp="1"/>
          </p:cNvSpPr>
          <p:nvPr>
            <p:ph type="ctrTitle"/>
          </p:nvPr>
        </p:nvSpPr>
        <p:spPr>
          <a:xfrm>
            <a:off x="838200" y="1030885"/>
            <a:ext cx="6725495" cy="3530080"/>
          </a:xfrm>
        </p:spPr>
        <p:txBody>
          <a:bodyPr anchor="t">
            <a:normAutofit/>
          </a:bodyPr>
          <a:lstStyle/>
          <a:p>
            <a:pPr>
              <a:lnSpc>
                <a:spcPct val="90000"/>
              </a:lnSpc>
            </a:pPr>
            <a:r>
              <a:rPr lang="en-US" sz="5100"/>
              <a:t>Getting What We Deserve: Theologies at the Intersection of Disability and Work</a:t>
            </a:r>
          </a:p>
        </p:txBody>
      </p:sp>
      <p:sp>
        <p:nvSpPr>
          <p:cNvPr id="3" name="Subtitle 2">
            <a:extLst>
              <a:ext uri="{FF2B5EF4-FFF2-40B4-BE49-F238E27FC236}">
                <a16:creationId xmlns:a16="http://schemas.microsoft.com/office/drawing/2014/main" id="{44EA2E11-1F62-C955-55B7-B30EB11F9768}"/>
              </a:ext>
            </a:extLst>
          </p:cNvPr>
          <p:cNvSpPr>
            <a:spLocks noGrp="1"/>
          </p:cNvSpPr>
          <p:nvPr>
            <p:ph type="subTitle" idx="1"/>
          </p:nvPr>
        </p:nvSpPr>
        <p:spPr>
          <a:xfrm>
            <a:off x="838200" y="5259377"/>
            <a:ext cx="3739624" cy="912823"/>
          </a:xfrm>
        </p:spPr>
        <p:txBody>
          <a:bodyPr>
            <a:normAutofit/>
          </a:bodyPr>
          <a:lstStyle/>
          <a:p>
            <a:pPr>
              <a:lnSpc>
                <a:spcPct val="100000"/>
              </a:lnSpc>
            </a:pPr>
            <a:r>
              <a:rPr lang="en-US" sz="2000"/>
              <a:t>Max Thornton</a:t>
            </a:r>
          </a:p>
          <a:p>
            <a:pPr>
              <a:lnSpc>
                <a:spcPct val="100000"/>
              </a:lnSpc>
            </a:pPr>
            <a:r>
              <a:rPr lang="en-US" sz="2000">
                <a:hlinkClick r:id="rId2"/>
              </a:rPr>
              <a:t>maxthornton3000@gmail.com</a:t>
            </a:r>
            <a:r>
              <a:rPr lang="en-US" sz="2000"/>
              <a:t> </a:t>
            </a:r>
          </a:p>
        </p:txBody>
      </p:sp>
      <p:pic>
        <p:nvPicPr>
          <p:cNvPr id="4" name="Picture 3">
            <a:extLst>
              <a:ext uri="{FF2B5EF4-FFF2-40B4-BE49-F238E27FC236}">
                <a16:creationId xmlns:a16="http://schemas.microsoft.com/office/drawing/2014/main" id="{3335F556-F065-4F86-6B76-79E17D3FD3E2}"/>
              </a:ext>
            </a:extLst>
          </p:cNvPr>
          <p:cNvPicPr>
            <a:picLocks noChangeAspect="1"/>
          </p:cNvPicPr>
          <p:nvPr/>
        </p:nvPicPr>
        <p:blipFill>
          <a:blip r:embed="rId3">
            <a:duotone>
              <a:prstClr val="black"/>
              <a:prstClr val="white"/>
            </a:duotone>
            <a:alphaModFix amt="30000"/>
          </a:blip>
          <a:srcRect l="7408" r="7409" b="2"/>
          <a:stretch/>
        </p:blipFill>
        <p:spPr>
          <a:xfrm>
            <a:off x="4839914" y="596644"/>
            <a:ext cx="6748854" cy="5664712"/>
          </a:xfrm>
          <a:prstGeom prst="rect">
            <a:avLst/>
          </a:prstGeom>
        </p:spPr>
      </p:pic>
    </p:spTree>
    <p:extLst>
      <p:ext uri="{BB962C8B-B14F-4D97-AF65-F5344CB8AC3E}">
        <p14:creationId xmlns:p14="http://schemas.microsoft.com/office/powerpoint/2010/main" val="12917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446E0A-ADCF-7F67-8599-6F0B190AB4A4}"/>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rcRect t="17004" b="10180"/>
          <a:stretch/>
        </p:blipFill>
        <p:spPr>
          <a:xfrm>
            <a:off x="-123734" y="10"/>
            <a:ext cx="12191979" cy="6857990"/>
          </a:xfrm>
          <a:prstGeom prst="rect">
            <a:avLst/>
          </a:prstGeom>
        </p:spPr>
      </p:pic>
      <p:sp>
        <p:nvSpPr>
          <p:cNvPr id="6" name="TextBox 5">
            <a:extLst>
              <a:ext uri="{FF2B5EF4-FFF2-40B4-BE49-F238E27FC236}">
                <a16:creationId xmlns:a16="http://schemas.microsoft.com/office/drawing/2014/main" id="{8BAE5E06-2093-8AAC-5B4D-1527F5D27335}"/>
              </a:ext>
            </a:extLst>
          </p:cNvPr>
          <p:cNvSpPr txBox="1"/>
          <p:nvPr/>
        </p:nvSpPr>
        <p:spPr>
          <a:xfrm>
            <a:off x="0" y="0"/>
            <a:ext cx="2563972" cy="369332"/>
          </a:xfrm>
          <a:prstGeom prst="rect">
            <a:avLst/>
          </a:prstGeom>
          <a:noFill/>
        </p:spPr>
        <p:txBody>
          <a:bodyPr wrap="none" rtlCol="0">
            <a:spAutoFit/>
          </a:bodyPr>
          <a:lstStyle/>
          <a:p>
            <a:r>
              <a:rPr lang="en-US" b="1" dirty="0">
                <a:solidFill>
                  <a:srgbClr val="FF0000"/>
                </a:solidFill>
              </a:rPr>
              <a:t>Artist: Emunah Woolf</a:t>
            </a:r>
          </a:p>
        </p:txBody>
      </p:sp>
    </p:spTree>
    <p:extLst>
      <p:ext uri="{BB962C8B-B14F-4D97-AF65-F5344CB8AC3E}">
        <p14:creationId xmlns:p14="http://schemas.microsoft.com/office/powerpoint/2010/main" val="155356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2CC2A-08DE-337D-C273-388A45E7D9D6}"/>
              </a:ext>
            </a:extLst>
          </p:cNvPr>
          <p:cNvSpPr>
            <a:spLocks noGrp="1"/>
          </p:cNvSpPr>
          <p:nvPr>
            <p:ph type="title"/>
          </p:nvPr>
        </p:nvSpPr>
        <p:spPr>
          <a:xfrm>
            <a:off x="838200" y="685800"/>
            <a:ext cx="5257800" cy="2275480"/>
          </a:xfrm>
        </p:spPr>
        <p:txBody>
          <a:bodyPr vert="horz" lIns="91440" tIns="45720" rIns="91440" bIns="45720" rtlCol="0" anchor="b">
            <a:normAutofit/>
          </a:bodyPr>
          <a:lstStyle/>
          <a:p>
            <a:r>
              <a:rPr lang="en-US" kern="120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The Protestant Work Ethic</a:t>
            </a:r>
          </a:p>
        </p:txBody>
      </p:sp>
      <p:sp>
        <p:nvSpPr>
          <p:cNvPr id="3" name="Content Placeholder 2">
            <a:extLst>
              <a:ext uri="{FF2B5EF4-FFF2-40B4-BE49-F238E27FC236}">
                <a16:creationId xmlns:a16="http://schemas.microsoft.com/office/drawing/2014/main" id="{625F8C04-22C6-68F7-571D-379E7EA30334}"/>
              </a:ext>
            </a:extLst>
          </p:cNvPr>
          <p:cNvSpPr>
            <a:spLocks noGrp="1"/>
          </p:cNvSpPr>
          <p:nvPr>
            <p:ph sz="half" idx="1"/>
          </p:nvPr>
        </p:nvSpPr>
        <p:spPr>
          <a:xfrm>
            <a:off x="838199" y="3319796"/>
            <a:ext cx="5257799" cy="2852404"/>
          </a:xfrm>
        </p:spPr>
        <p:txBody>
          <a:bodyPr vert="horz" lIns="91440" tIns="45720" rIns="91440" bIns="45720" rtlCol="0">
            <a:normAutofit/>
          </a:bodyPr>
          <a:lstStyle/>
          <a:p>
            <a:pPr marL="0" indent="0">
              <a:lnSpc>
                <a:spcPct val="100000"/>
              </a:lnSpc>
              <a:buNone/>
            </a:pPr>
            <a:r>
              <a:rPr lang="en-US" sz="1700" dirty="0"/>
              <a:t>“[T]he religious valuation of restless, continuous, systematic work in a worldly calling, as the highest means to asceticism, and at the same time the surest and most evident proof of rebirth and genuine faith, must have been the most powerful conceivable lever for the expansion of that attitude toward life which we have here called the spirit of capitalism.”</a:t>
            </a:r>
          </a:p>
          <a:p>
            <a:pPr marL="0" indent="0">
              <a:lnSpc>
                <a:spcPct val="100000"/>
              </a:lnSpc>
              <a:buNone/>
            </a:pPr>
            <a:r>
              <a:rPr lang="en-US" sz="1700" dirty="0"/>
              <a:t>Max Weber, </a:t>
            </a:r>
            <a:r>
              <a:rPr lang="en-US" sz="1700" i="1" dirty="0"/>
              <a:t>The Protestant Ethic and the Spirit of Capitalism </a:t>
            </a:r>
            <a:r>
              <a:rPr lang="en-US" sz="1700" dirty="0"/>
              <a:t>(trans. Talcott Parsons)</a:t>
            </a:r>
          </a:p>
        </p:txBody>
      </p:sp>
      <p:pic>
        <p:nvPicPr>
          <p:cNvPr id="10" name="Content Placeholder 9">
            <a:extLst>
              <a:ext uri="{FF2B5EF4-FFF2-40B4-BE49-F238E27FC236}">
                <a16:creationId xmlns:a16="http://schemas.microsoft.com/office/drawing/2014/main" id="{BEFB4D48-2B02-65DA-63E9-30BAAAE0576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7097" r="39639"/>
          <a:stretch/>
        </p:blipFill>
        <p:spPr>
          <a:xfrm>
            <a:off x="6662889" y="596644"/>
            <a:ext cx="4925879" cy="5664375"/>
          </a:xfrm>
          <a:prstGeom prst="rect">
            <a:avLst/>
          </a:prstGeom>
        </p:spPr>
      </p:pic>
    </p:spTree>
    <p:extLst>
      <p:ext uri="{BB962C8B-B14F-4D97-AF65-F5344CB8AC3E}">
        <p14:creationId xmlns:p14="http://schemas.microsoft.com/office/powerpoint/2010/main" val="172196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D897E63-8FBE-1F08-A2F3-78D1EE8053C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5999" y="479875"/>
            <a:ext cx="6954982" cy="5898249"/>
          </a:xfrm>
        </p:spPr>
      </p:pic>
    </p:spTree>
    <p:extLst>
      <p:ext uri="{BB962C8B-B14F-4D97-AF65-F5344CB8AC3E}">
        <p14:creationId xmlns:p14="http://schemas.microsoft.com/office/powerpoint/2010/main" val="12228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DD1E677-8B3B-5292-A35C-5C8D2B2F8CA3}"/>
              </a:ext>
            </a:extLst>
          </p:cNvPr>
          <p:cNvSpPr>
            <a:spLocks noGrp="1"/>
          </p:cNvSpPr>
          <p:nvPr>
            <p:ph type="title"/>
          </p:nvPr>
        </p:nvSpPr>
        <p:spPr/>
        <p:txBody>
          <a:bodyPr/>
          <a:lstStyle/>
          <a:p>
            <a:r>
              <a:rPr lang="en-US" dirty="0"/>
              <a:t>Solutions for Wheelchair Users</a:t>
            </a:r>
          </a:p>
        </p:txBody>
      </p:sp>
      <p:sp>
        <p:nvSpPr>
          <p:cNvPr id="12" name="Text Placeholder 11">
            <a:extLst>
              <a:ext uri="{FF2B5EF4-FFF2-40B4-BE49-F238E27FC236}">
                <a16:creationId xmlns:a16="http://schemas.microsoft.com/office/drawing/2014/main" id="{0D498193-405C-10AC-6B43-0164C6D9DDA6}"/>
              </a:ext>
            </a:extLst>
          </p:cNvPr>
          <p:cNvSpPr>
            <a:spLocks noGrp="1"/>
          </p:cNvSpPr>
          <p:nvPr>
            <p:ph type="body" idx="1"/>
          </p:nvPr>
        </p:nvSpPr>
        <p:spPr/>
        <p:txBody>
          <a:bodyPr/>
          <a:lstStyle/>
          <a:p>
            <a:r>
              <a:rPr lang="en-US" dirty="0"/>
              <a:t>Medical model</a:t>
            </a:r>
          </a:p>
        </p:txBody>
      </p:sp>
      <p:pic>
        <p:nvPicPr>
          <p:cNvPr id="8" name="Content Placeholder 7">
            <a:extLst>
              <a:ext uri="{FF2B5EF4-FFF2-40B4-BE49-F238E27FC236}">
                <a16:creationId xmlns:a16="http://schemas.microsoft.com/office/drawing/2014/main" id="{48015B66-710B-8B4C-E823-E212B9FE32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3121373"/>
            <a:ext cx="5157787" cy="2901255"/>
          </a:xfrm>
        </p:spPr>
      </p:pic>
      <p:sp>
        <p:nvSpPr>
          <p:cNvPr id="13" name="Text Placeholder 12">
            <a:extLst>
              <a:ext uri="{FF2B5EF4-FFF2-40B4-BE49-F238E27FC236}">
                <a16:creationId xmlns:a16="http://schemas.microsoft.com/office/drawing/2014/main" id="{01DC0EFD-BC64-A083-711C-BEBC81A453ED}"/>
              </a:ext>
            </a:extLst>
          </p:cNvPr>
          <p:cNvSpPr>
            <a:spLocks noGrp="1"/>
          </p:cNvSpPr>
          <p:nvPr>
            <p:ph type="body" sz="quarter" idx="3"/>
          </p:nvPr>
        </p:nvSpPr>
        <p:spPr/>
        <p:txBody>
          <a:bodyPr/>
          <a:lstStyle/>
          <a:p>
            <a:r>
              <a:rPr lang="en-US" dirty="0"/>
              <a:t>Social model</a:t>
            </a:r>
          </a:p>
        </p:txBody>
      </p:sp>
      <p:pic>
        <p:nvPicPr>
          <p:cNvPr id="10" name="Content Placeholder 9">
            <a:extLst>
              <a:ext uri="{FF2B5EF4-FFF2-40B4-BE49-F238E27FC236}">
                <a16:creationId xmlns:a16="http://schemas.microsoft.com/office/drawing/2014/main" id="{42B3F77D-54F6-B191-5121-DFF7DE957F7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65423" y="3121373"/>
            <a:ext cx="4759777" cy="2878898"/>
          </a:xfrm>
        </p:spPr>
      </p:pic>
    </p:spTree>
    <p:extLst>
      <p:ext uri="{BB962C8B-B14F-4D97-AF65-F5344CB8AC3E}">
        <p14:creationId xmlns:p14="http://schemas.microsoft.com/office/powerpoint/2010/main" val="38189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1FCE-00FA-2456-99EB-D9089FB0F004}"/>
              </a:ext>
            </a:extLst>
          </p:cNvPr>
          <p:cNvSpPr>
            <a:spLocks noGrp="1"/>
          </p:cNvSpPr>
          <p:nvPr>
            <p:ph type="title"/>
          </p:nvPr>
        </p:nvSpPr>
        <p:spPr/>
        <p:txBody>
          <a:bodyPr/>
          <a:lstStyle/>
          <a:p>
            <a:r>
              <a:rPr lang="en-US" dirty="0"/>
              <a:t>ADA Definition of Disability</a:t>
            </a:r>
          </a:p>
        </p:txBody>
      </p:sp>
      <p:sp>
        <p:nvSpPr>
          <p:cNvPr id="3" name="Content Placeholder 2">
            <a:extLst>
              <a:ext uri="{FF2B5EF4-FFF2-40B4-BE49-F238E27FC236}">
                <a16:creationId xmlns:a16="http://schemas.microsoft.com/office/drawing/2014/main" id="{B705D8CB-0970-EEA0-F22F-7FCF1A5C8A2C}"/>
              </a:ext>
            </a:extLst>
          </p:cNvPr>
          <p:cNvSpPr>
            <a:spLocks noGrp="1"/>
          </p:cNvSpPr>
          <p:nvPr>
            <p:ph sz="half" idx="1"/>
          </p:nvPr>
        </p:nvSpPr>
        <p:spPr/>
        <p:txBody>
          <a:bodyPr>
            <a:normAutofit fontScale="92500" lnSpcReduction="20000"/>
          </a:bodyPr>
          <a:lstStyle/>
          <a:p>
            <a:pPr algn="l">
              <a:buNone/>
            </a:pPr>
            <a:r>
              <a:rPr lang="en-US" b="0" i="0" dirty="0">
                <a:solidFill>
                  <a:srgbClr val="2E2E2A"/>
                </a:solidFill>
                <a:effectLst/>
                <a:latin typeface="Public Sans Web"/>
              </a:rPr>
              <a:t>(1) Disability</a:t>
            </a:r>
          </a:p>
          <a:p>
            <a:pPr algn="l">
              <a:buNone/>
            </a:pPr>
            <a:r>
              <a:rPr lang="en-US" b="0" i="0" dirty="0">
                <a:solidFill>
                  <a:srgbClr val="2E2E2A"/>
                </a:solidFill>
                <a:effectLst/>
                <a:latin typeface="Public Sans Web"/>
              </a:rPr>
              <a:t>The term “disability” means, with respect to an individual—</a:t>
            </a:r>
          </a:p>
          <a:p>
            <a:pPr algn="l">
              <a:buNone/>
            </a:pPr>
            <a:r>
              <a:rPr lang="en-US" b="0" i="0" dirty="0">
                <a:solidFill>
                  <a:srgbClr val="2E2E2A"/>
                </a:solidFill>
                <a:effectLst/>
                <a:latin typeface="Public Sans Web"/>
              </a:rPr>
              <a:t>	(A) a physical or mental impairment that substantially limits one or more major life activities of such individual;</a:t>
            </a:r>
          </a:p>
          <a:p>
            <a:pPr algn="l">
              <a:buNone/>
            </a:pPr>
            <a:r>
              <a:rPr lang="en-US" b="0" i="0" dirty="0">
                <a:solidFill>
                  <a:srgbClr val="2E2E2A"/>
                </a:solidFill>
                <a:effectLst/>
                <a:latin typeface="Public Sans Web"/>
              </a:rPr>
              <a:t>	(B) a record of such an impairment; or</a:t>
            </a:r>
          </a:p>
          <a:p>
            <a:pPr algn="l">
              <a:buNone/>
            </a:pPr>
            <a:r>
              <a:rPr lang="en-US" b="0" i="0" dirty="0">
                <a:solidFill>
                  <a:srgbClr val="2E2E2A"/>
                </a:solidFill>
                <a:effectLst/>
                <a:latin typeface="Public Sans Web"/>
              </a:rPr>
              <a:t>	(C) being regarded as having such an impairment (as described in paragraph (3)).</a:t>
            </a:r>
          </a:p>
          <a:p>
            <a:pPr algn="l">
              <a:buNone/>
            </a:pPr>
            <a:endParaRPr lang="en-US" dirty="0">
              <a:solidFill>
                <a:srgbClr val="2E2E2A"/>
              </a:solidFill>
              <a:latin typeface="Public Sans Web"/>
            </a:endParaRPr>
          </a:p>
          <a:p>
            <a:pPr algn="l">
              <a:buNone/>
            </a:pPr>
            <a:endParaRPr lang="en-US" b="0" i="0" dirty="0">
              <a:solidFill>
                <a:srgbClr val="2E2E2A"/>
              </a:solidFill>
              <a:effectLst/>
              <a:latin typeface="Public Sans Web"/>
            </a:endParaRPr>
          </a:p>
          <a:p>
            <a:pPr algn="r">
              <a:buNone/>
            </a:pPr>
            <a:r>
              <a:rPr lang="en-US" sz="1800" dirty="0">
                <a:solidFill>
                  <a:srgbClr val="2E2E2A"/>
                </a:solidFill>
                <a:latin typeface="Public Sans Web"/>
              </a:rPr>
              <a:t>ADA Sec. 12102</a:t>
            </a:r>
            <a:endParaRPr lang="en-US" sz="1800" b="0" i="0" dirty="0">
              <a:solidFill>
                <a:srgbClr val="2E2E2A"/>
              </a:solidFill>
              <a:effectLst/>
              <a:latin typeface="Public Sans Web"/>
            </a:endParaRPr>
          </a:p>
        </p:txBody>
      </p:sp>
      <p:sp>
        <p:nvSpPr>
          <p:cNvPr id="4" name="Content Placeholder 3">
            <a:extLst>
              <a:ext uri="{FF2B5EF4-FFF2-40B4-BE49-F238E27FC236}">
                <a16:creationId xmlns:a16="http://schemas.microsoft.com/office/drawing/2014/main" id="{3D077C05-0942-3955-4721-FE72C2688518}"/>
              </a:ext>
            </a:extLst>
          </p:cNvPr>
          <p:cNvSpPr>
            <a:spLocks noGrp="1"/>
          </p:cNvSpPr>
          <p:nvPr>
            <p:ph sz="half" idx="2"/>
          </p:nvPr>
        </p:nvSpPr>
        <p:spPr/>
        <p:txBody>
          <a:bodyPr>
            <a:normAutofit fontScale="92500" lnSpcReduction="20000"/>
          </a:bodyPr>
          <a:lstStyle/>
          <a:p>
            <a:pPr>
              <a:buNone/>
            </a:pPr>
            <a:r>
              <a:rPr lang="en-US" dirty="0">
                <a:solidFill>
                  <a:srgbClr val="2E2E2A"/>
                </a:solidFill>
                <a:latin typeface="Public Sans Web"/>
              </a:rPr>
              <a:t>(3) Regarded as having such an impairment</a:t>
            </a:r>
          </a:p>
          <a:p>
            <a:pPr>
              <a:buNone/>
            </a:pPr>
            <a:r>
              <a:rPr lang="en-US" dirty="0">
                <a:solidFill>
                  <a:srgbClr val="2E2E2A"/>
                </a:solidFill>
                <a:latin typeface="Public Sans Web"/>
              </a:rPr>
              <a:t>	For purposes of paragraph (1)(C):</a:t>
            </a:r>
          </a:p>
          <a:p>
            <a:pPr>
              <a:buNone/>
            </a:pPr>
            <a:r>
              <a:rPr lang="en-US" dirty="0">
                <a:solidFill>
                  <a:srgbClr val="2E2E2A"/>
                </a:solidFill>
                <a:latin typeface="Public Sans Web"/>
              </a:rPr>
              <a:t>	(A) An individual meets the requirement of “being regarded as having such an impairment” if the individual establishes that he or she has been subjected to an action prohibited under this chapter because of an actual or perceived physical or mental impairment whether or not the impairment limits or is perceived to limit a major life activity.</a:t>
            </a:r>
          </a:p>
          <a:p>
            <a:pPr>
              <a:buNone/>
            </a:pPr>
            <a:r>
              <a:rPr lang="en-US" dirty="0">
                <a:solidFill>
                  <a:srgbClr val="2E2E2A"/>
                </a:solidFill>
                <a:latin typeface="Public Sans Web"/>
              </a:rPr>
              <a:t>	(B) Paragraph (1)(C) shall not apply to impairments that are transitory and minor. A transitory impairment is an impairment with an actual or expected duration of 6 months or less.</a:t>
            </a:r>
          </a:p>
          <a:p>
            <a:endParaRPr lang="en-US" dirty="0"/>
          </a:p>
        </p:txBody>
      </p:sp>
    </p:spTree>
    <p:extLst>
      <p:ext uri="{BB962C8B-B14F-4D97-AF65-F5344CB8AC3E}">
        <p14:creationId xmlns:p14="http://schemas.microsoft.com/office/powerpoint/2010/main" val="12233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4B56-175D-8DED-B5B4-4E82425DB75D}"/>
              </a:ext>
            </a:extLst>
          </p:cNvPr>
          <p:cNvSpPr>
            <a:spLocks noGrp="1"/>
          </p:cNvSpPr>
          <p:nvPr>
            <p:ph type="title"/>
          </p:nvPr>
        </p:nvSpPr>
        <p:spPr/>
        <p:txBody>
          <a:bodyPr/>
          <a:lstStyle/>
          <a:p>
            <a:r>
              <a:rPr lang="en-US" dirty="0"/>
              <a:t>ADA Exclusions</a:t>
            </a:r>
          </a:p>
        </p:txBody>
      </p:sp>
      <p:sp>
        <p:nvSpPr>
          <p:cNvPr id="3" name="Content Placeholder 2">
            <a:extLst>
              <a:ext uri="{FF2B5EF4-FFF2-40B4-BE49-F238E27FC236}">
                <a16:creationId xmlns:a16="http://schemas.microsoft.com/office/drawing/2014/main" id="{C57C97BC-7C45-E9B8-C748-00BFE0EBB583}"/>
              </a:ext>
            </a:extLst>
          </p:cNvPr>
          <p:cNvSpPr>
            <a:spLocks noGrp="1"/>
          </p:cNvSpPr>
          <p:nvPr>
            <p:ph sz="half" idx="1"/>
          </p:nvPr>
        </p:nvSpPr>
        <p:spPr/>
        <p:txBody>
          <a:bodyPr>
            <a:normAutofit fontScale="85000" lnSpcReduction="20000"/>
          </a:bodyPr>
          <a:lstStyle/>
          <a:p>
            <a:pPr marL="0" indent="0">
              <a:buNone/>
            </a:pPr>
            <a:r>
              <a:rPr lang="en-US" dirty="0">
                <a:solidFill>
                  <a:srgbClr val="1B1B1B"/>
                </a:solidFill>
                <a:latin typeface="Public Sans Web"/>
              </a:rPr>
              <a:t>While pregnancy is not a disability in and of itself under the ADA, some pregnancy-related conditions may be disabilities under the law.</a:t>
            </a:r>
            <a:endParaRPr lang="en-US" dirty="0">
              <a:latin typeface="Public Sans Web"/>
            </a:endParaRPr>
          </a:p>
          <a:p>
            <a:pPr marL="0" indent="0" algn="r">
              <a:buNone/>
            </a:pPr>
            <a:r>
              <a:rPr lang="en-US" sz="1600" dirty="0"/>
              <a:t>Department of Labor website, https://www.dol.gov/agencies/wb/pregnancy</a:t>
            </a:r>
          </a:p>
          <a:p>
            <a:pPr algn="l">
              <a:buNone/>
            </a:pPr>
            <a:r>
              <a:rPr lang="en-US" b="0" i="0" dirty="0">
                <a:solidFill>
                  <a:srgbClr val="2E2E2A"/>
                </a:solidFill>
                <a:effectLst/>
                <a:latin typeface="Public Sans Web"/>
              </a:rPr>
              <a:t>Under this chapter, the term “disability” shall not include</a:t>
            </a:r>
          </a:p>
          <a:p>
            <a:pPr algn="l">
              <a:buNone/>
            </a:pPr>
            <a:r>
              <a:rPr lang="en-US" b="0" i="0" dirty="0">
                <a:solidFill>
                  <a:srgbClr val="2E2E2A"/>
                </a:solidFill>
                <a:effectLst/>
                <a:latin typeface="Public Sans Web"/>
              </a:rPr>
              <a:t>(1) </a:t>
            </a:r>
            <a:r>
              <a:rPr lang="en-US" b="0" i="0" dirty="0" err="1">
                <a:solidFill>
                  <a:srgbClr val="2E2E2A"/>
                </a:solidFill>
                <a:effectLst/>
                <a:latin typeface="Public Sans Web"/>
              </a:rPr>
              <a:t>transvestism</a:t>
            </a:r>
            <a:r>
              <a:rPr lang="en-US" b="0" i="0" dirty="0">
                <a:solidFill>
                  <a:srgbClr val="2E2E2A"/>
                </a:solidFill>
                <a:effectLst/>
                <a:latin typeface="Public Sans Web"/>
              </a:rPr>
              <a:t>, transsexualism, pedophilia, exhibitionism, voyeurism, gender identity disorders not resulting from physical impairments, or other sexual behavior disorders;</a:t>
            </a:r>
          </a:p>
          <a:p>
            <a:pPr algn="l">
              <a:buNone/>
            </a:pPr>
            <a:r>
              <a:rPr lang="en-US" b="0" i="0" dirty="0">
                <a:solidFill>
                  <a:srgbClr val="2E2E2A"/>
                </a:solidFill>
                <a:effectLst/>
                <a:latin typeface="Public Sans Web"/>
              </a:rPr>
              <a:t>(2) compulsive gambling, kleptomania, or pyromania; or</a:t>
            </a:r>
          </a:p>
          <a:p>
            <a:pPr algn="l">
              <a:buNone/>
            </a:pPr>
            <a:r>
              <a:rPr lang="en-US" b="0" i="0" dirty="0">
                <a:solidFill>
                  <a:srgbClr val="2E2E2A"/>
                </a:solidFill>
                <a:effectLst/>
                <a:latin typeface="Public Sans Web"/>
              </a:rPr>
              <a:t>(3) psychoactive substance use disorders resulting from current illegal use of drugs.</a:t>
            </a:r>
          </a:p>
          <a:p>
            <a:pPr marL="0" indent="0" algn="r">
              <a:buNone/>
            </a:pPr>
            <a:r>
              <a:rPr lang="en-US" sz="1600" dirty="0"/>
              <a:t>ADA Section 12211</a:t>
            </a:r>
          </a:p>
        </p:txBody>
      </p:sp>
      <p:sp>
        <p:nvSpPr>
          <p:cNvPr id="4" name="Content Placeholder 3">
            <a:extLst>
              <a:ext uri="{FF2B5EF4-FFF2-40B4-BE49-F238E27FC236}">
                <a16:creationId xmlns:a16="http://schemas.microsoft.com/office/drawing/2014/main" id="{AAFEA4BF-F806-377B-10B2-81C47FE15E32}"/>
              </a:ext>
            </a:extLst>
          </p:cNvPr>
          <p:cNvSpPr>
            <a:spLocks noGrp="1"/>
          </p:cNvSpPr>
          <p:nvPr>
            <p:ph sz="half" idx="2"/>
          </p:nvPr>
        </p:nvSpPr>
        <p:spPr/>
        <p:txBody>
          <a:bodyPr>
            <a:normAutofit fontScale="85000" lnSpcReduction="20000"/>
          </a:bodyPr>
          <a:lstStyle/>
          <a:p>
            <a:pPr marL="0" indent="0" algn="l">
              <a:buNone/>
            </a:pPr>
            <a:r>
              <a:rPr lang="en-US" b="0" i="0" dirty="0">
                <a:solidFill>
                  <a:srgbClr val="2E2E2A"/>
                </a:solidFill>
                <a:effectLst/>
                <a:latin typeface="Public Sans Web"/>
              </a:rPr>
              <a:t>For purposes of this chapter, the term “individual with a disability” does not include an individual who is currently engaging in the illegal use of drugs, when the covered entity acts on the basis of such use.</a:t>
            </a:r>
          </a:p>
          <a:p>
            <a:pPr algn="l">
              <a:buNone/>
            </a:pPr>
            <a:r>
              <a:rPr lang="en-US" dirty="0">
                <a:solidFill>
                  <a:srgbClr val="2E2E2A"/>
                </a:solidFill>
                <a:latin typeface="Public Sans Web"/>
              </a:rPr>
              <a:t>[Unless they are]</a:t>
            </a:r>
            <a:r>
              <a:rPr lang="en-US" b="0" i="0" dirty="0">
                <a:solidFill>
                  <a:srgbClr val="2E2E2A"/>
                </a:solidFill>
                <a:effectLst/>
                <a:latin typeface="Public Sans Web"/>
              </a:rPr>
              <a:t> an individual who</a:t>
            </a:r>
          </a:p>
          <a:p>
            <a:pPr algn="l">
              <a:buNone/>
            </a:pPr>
            <a:r>
              <a:rPr lang="en-US" b="0" i="0" dirty="0">
                <a:solidFill>
                  <a:srgbClr val="2E2E2A"/>
                </a:solidFill>
                <a:effectLst/>
                <a:latin typeface="Public Sans Web"/>
              </a:rPr>
              <a:t>(1) has successfully completed a supervised drug rehabilitation program and is no longer engaging in the illegal use of drugs, or has otherwise been rehabilitated successfully and is no longer engaging in such use;</a:t>
            </a:r>
          </a:p>
          <a:p>
            <a:pPr algn="l">
              <a:buNone/>
            </a:pPr>
            <a:r>
              <a:rPr lang="en-US" b="0" i="0" dirty="0">
                <a:solidFill>
                  <a:srgbClr val="2E2E2A"/>
                </a:solidFill>
                <a:effectLst/>
                <a:latin typeface="Public Sans Web"/>
              </a:rPr>
              <a:t>(2) is participating in a supervised rehabilitation program and is no longer engaging in such use; or</a:t>
            </a:r>
          </a:p>
          <a:p>
            <a:pPr algn="l">
              <a:buNone/>
            </a:pPr>
            <a:r>
              <a:rPr lang="en-US" b="0" i="0" dirty="0">
                <a:solidFill>
                  <a:srgbClr val="2E2E2A"/>
                </a:solidFill>
                <a:effectLst/>
                <a:latin typeface="Public Sans Web"/>
              </a:rPr>
              <a:t>(3) is erroneously regarded as engaging in such use, but is not engaging in such use</a:t>
            </a:r>
          </a:p>
          <a:p>
            <a:pPr marL="0" indent="0" algn="r">
              <a:buNone/>
            </a:pPr>
            <a:r>
              <a:rPr lang="en-US" sz="1200" dirty="0"/>
              <a:t>ADA Section 12210</a:t>
            </a:r>
          </a:p>
          <a:p>
            <a:pPr algn="l">
              <a:buNone/>
            </a:pPr>
            <a:endParaRPr lang="en-US" sz="1600" dirty="0"/>
          </a:p>
        </p:txBody>
      </p:sp>
    </p:spTree>
    <p:extLst>
      <p:ext uri="{BB962C8B-B14F-4D97-AF65-F5344CB8AC3E}">
        <p14:creationId xmlns:p14="http://schemas.microsoft.com/office/powerpoint/2010/main" val="42648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B8DE1-614A-D978-A31D-52D5B7CBDC4F}"/>
              </a:ext>
            </a:extLst>
          </p:cNvPr>
          <p:cNvSpPr>
            <a:spLocks noGrp="1"/>
          </p:cNvSpPr>
          <p:nvPr>
            <p:ph type="title"/>
          </p:nvPr>
        </p:nvSpPr>
        <p:spPr>
          <a:xfrm>
            <a:off x="838200" y="685800"/>
            <a:ext cx="6890518" cy="2275480"/>
          </a:xfrm>
        </p:spPr>
        <p:txBody>
          <a:bodyPr vert="horz" lIns="91440" tIns="45720" rIns="91440" bIns="45720" rtlCol="0" anchor="b">
            <a:normAutofit/>
          </a:bodyPr>
          <a:lstStyle/>
          <a:p>
            <a:r>
              <a:rPr lang="en-US"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Poverty vs. Pauperism</a:t>
            </a:r>
          </a:p>
        </p:txBody>
      </p:sp>
      <p:sp>
        <p:nvSpPr>
          <p:cNvPr id="3" name="Content Placeholder 2">
            <a:extLst>
              <a:ext uri="{FF2B5EF4-FFF2-40B4-BE49-F238E27FC236}">
                <a16:creationId xmlns:a16="http://schemas.microsoft.com/office/drawing/2014/main" id="{B61EEC7D-8251-87BC-D82E-B9EC21B1D220}"/>
              </a:ext>
            </a:extLst>
          </p:cNvPr>
          <p:cNvSpPr>
            <a:spLocks noGrp="1"/>
          </p:cNvSpPr>
          <p:nvPr>
            <p:ph sz="half" idx="1"/>
          </p:nvPr>
        </p:nvSpPr>
        <p:spPr>
          <a:xfrm>
            <a:off x="838200" y="3319796"/>
            <a:ext cx="5545128" cy="2852404"/>
          </a:xfrm>
        </p:spPr>
        <p:txBody>
          <a:bodyPr vert="horz" lIns="91440" tIns="45720" rIns="91440" bIns="45720" rtlCol="0">
            <a:normAutofit/>
          </a:bodyPr>
          <a:lstStyle/>
          <a:p>
            <a:pPr marL="0" indent="0">
              <a:lnSpc>
                <a:spcPct val="100000"/>
              </a:lnSpc>
              <a:buNone/>
            </a:pPr>
            <a:r>
              <a:rPr lang="en-US" sz="1600" dirty="0">
                <a:effectLst/>
              </a:rPr>
              <a:t>“In speaking of poverty, let us never forget that there is a distinction between this and pauperism. The former is an unavoidable evil, to which many are brought through necessity, and in the wise and gracious providence of God. It is the result, not of our faults, but of our misfortunes . . . . Pauperism is the consequence of willful error, of shameful indolence, of vicious habits. It is a misery of human creation, the pernicious work of man, the lamentable consequence of bad principles and morals.”</a:t>
            </a:r>
          </a:p>
          <a:p>
            <a:pPr marL="0" indent="0" algn="r">
              <a:lnSpc>
                <a:spcPct val="100000"/>
              </a:lnSpc>
              <a:buNone/>
            </a:pPr>
            <a:r>
              <a:rPr lang="en-US" sz="1600" dirty="0"/>
              <a:t>Rev. Charles Burroughs, 1834</a:t>
            </a:r>
          </a:p>
        </p:txBody>
      </p:sp>
      <p:pic>
        <p:nvPicPr>
          <p:cNvPr id="6" name="Content Placeholder 5" descr="A book cover with red and blue text&#10;&#10;AI-generated content may be incorrect.">
            <a:extLst>
              <a:ext uri="{FF2B5EF4-FFF2-40B4-BE49-F238E27FC236}">
                <a16:creationId xmlns:a16="http://schemas.microsoft.com/office/drawing/2014/main" id="{3524B8A2-0F05-76DE-68E5-7A098F7B0C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53400" y="855522"/>
            <a:ext cx="3435368" cy="5146618"/>
          </a:xfrm>
          <a:prstGeom prst="rect">
            <a:avLst/>
          </a:prstGeom>
        </p:spPr>
      </p:pic>
    </p:spTree>
    <p:extLst>
      <p:ext uri="{BB962C8B-B14F-4D97-AF65-F5344CB8AC3E}">
        <p14:creationId xmlns:p14="http://schemas.microsoft.com/office/powerpoint/2010/main" val="263465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holding a sign&#10;&#10;AI-generated content may be incorrect.">
            <a:extLst>
              <a:ext uri="{FF2B5EF4-FFF2-40B4-BE49-F238E27FC236}">
                <a16:creationId xmlns:a16="http://schemas.microsoft.com/office/drawing/2014/main" id="{A2722972-5599-9F10-0D39-96EFFE9E5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33455" cy="6858000"/>
          </a:xfrm>
          <a:prstGeom prst="rect">
            <a:avLst/>
          </a:prstGeom>
        </p:spPr>
      </p:pic>
      <p:pic>
        <p:nvPicPr>
          <p:cNvPr id="14" name="Picture 13" descr="A close-up of a sign&#10;&#10;AI-generated content may be incorrect.">
            <a:extLst>
              <a:ext uri="{FF2B5EF4-FFF2-40B4-BE49-F238E27FC236}">
                <a16:creationId xmlns:a16="http://schemas.microsoft.com/office/drawing/2014/main" id="{66BCA27A-BCA9-4737-0B94-1973914AB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81" y="0"/>
            <a:ext cx="4336474" cy="6858000"/>
          </a:xfrm>
          <a:prstGeom prst="rect">
            <a:avLst/>
          </a:prstGeom>
        </p:spPr>
      </p:pic>
      <p:pic>
        <p:nvPicPr>
          <p:cNvPr id="20" name="Picture 19" descr="A yellow sign with black text&#10;&#10;AI-generated content may be incorrect.">
            <a:extLst>
              <a:ext uri="{FF2B5EF4-FFF2-40B4-BE49-F238E27FC236}">
                <a16:creationId xmlns:a16="http://schemas.microsoft.com/office/drawing/2014/main" id="{6646D7F6-355D-00EA-6657-B6D8D3652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963" y="0"/>
            <a:ext cx="4258049" cy="6858000"/>
          </a:xfrm>
          <a:prstGeom prst="rect">
            <a:avLst/>
          </a:prstGeom>
        </p:spPr>
      </p:pic>
    </p:spTree>
    <p:extLst>
      <p:ext uri="{BB962C8B-B14F-4D97-AF65-F5344CB8AC3E}">
        <p14:creationId xmlns:p14="http://schemas.microsoft.com/office/powerpoint/2010/main" val="287396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 with their hands up&#10;&#10;AI-generated content may be incorrect.">
            <a:extLst>
              <a:ext uri="{FF2B5EF4-FFF2-40B4-BE49-F238E27FC236}">
                <a16:creationId xmlns:a16="http://schemas.microsoft.com/office/drawing/2014/main" id="{A6614A9A-8613-1ABE-CAD3-6FD61B88D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52" y="30677"/>
            <a:ext cx="4823324" cy="3165773"/>
          </a:xfrm>
          <a:prstGeom prst="rect">
            <a:avLst/>
          </a:prstGeom>
        </p:spPr>
      </p:pic>
      <p:pic>
        <p:nvPicPr>
          <p:cNvPr id="5" name="Picture 4" descr="A large group of people sitting in a round auditorium&#10;&#10;AI-generated content may be incorrect.">
            <a:extLst>
              <a:ext uri="{FF2B5EF4-FFF2-40B4-BE49-F238E27FC236}">
                <a16:creationId xmlns:a16="http://schemas.microsoft.com/office/drawing/2014/main" id="{17E1E86C-AFAD-806D-791A-12286026C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6" y="3165773"/>
            <a:ext cx="6310745" cy="3538338"/>
          </a:xfrm>
          <a:prstGeom prst="rect">
            <a:avLst/>
          </a:prstGeom>
        </p:spPr>
      </p:pic>
      <p:pic>
        <p:nvPicPr>
          <p:cNvPr id="7" name="Picture 6" descr="A hands holding money&#10;&#10;AI-generated content may be incorrect.">
            <a:extLst>
              <a:ext uri="{FF2B5EF4-FFF2-40B4-BE49-F238E27FC236}">
                <a16:creationId xmlns:a16="http://schemas.microsoft.com/office/drawing/2014/main" id="{4B860F22-394F-220A-A15D-3E1D92FBE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24" y="128563"/>
            <a:ext cx="5998557" cy="2558552"/>
          </a:xfrm>
          <a:prstGeom prst="rect">
            <a:avLst/>
          </a:prstGeom>
        </p:spPr>
      </p:pic>
      <p:pic>
        <p:nvPicPr>
          <p:cNvPr id="9" name="Picture 8" descr="A painting of a person holding a cross&#10;&#10;AI-generated content may be incorrect.">
            <a:extLst>
              <a:ext uri="{FF2B5EF4-FFF2-40B4-BE49-F238E27FC236}">
                <a16:creationId xmlns:a16="http://schemas.microsoft.com/office/drawing/2014/main" id="{42D34CE1-D048-8AE3-FDCE-D55F253D8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1465" y="2516964"/>
            <a:ext cx="2143125" cy="2143125"/>
          </a:xfrm>
          <a:prstGeom prst="rect">
            <a:avLst/>
          </a:prstGeom>
        </p:spPr>
      </p:pic>
      <p:pic>
        <p:nvPicPr>
          <p:cNvPr id="11" name="Picture 10" descr="A person in a hot tub with his hands up&#10;&#10;AI-generated content may be incorrect.">
            <a:extLst>
              <a:ext uri="{FF2B5EF4-FFF2-40B4-BE49-F238E27FC236}">
                <a16:creationId xmlns:a16="http://schemas.microsoft.com/office/drawing/2014/main" id="{53D9E038-B3C5-8FB0-3870-C44EB6D2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5329" y="3196450"/>
            <a:ext cx="4676881" cy="3507661"/>
          </a:xfrm>
          <a:prstGeom prst="rect">
            <a:avLst/>
          </a:prstGeom>
        </p:spPr>
      </p:pic>
    </p:spTree>
    <p:extLst>
      <p:ext uri="{BB962C8B-B14F-4D97-AF65-F5344CB8AC3E}">
        <p14:creationId xmlns:p14="http://schemas.microsoft.com/office/powerpoint/2010/main" val="131324269"/>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f028129-009c-4b33-b633-bbfc58bbd960}" enabled="0" method="" siteId="{6f028129-009c-4b33-b633-bbfc58bbd960}" removed="1"/>
</clbl:labelList>
</file>

<file path=docProps/app.xml><?xml version="1.0" encoding="utf-8"?>
<Properties xmlns="http://schemas.openxmlformats.org/officeDocument/2006/extended-properties" xmlns:vt="http://schemas.openxmlformats.org/officeDocument/2006/docPropsVTypes">
  <TotalTime>260</TotalTime>
  <Words>677</Words>
  <Application>Microsoft Macintosh PowerPoint</Application>
  <PresentationFormat>Widescreen</PresentationFormat>
  <Paragraphs>41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Aptos</vt:lpstr>
      <vt:lpstr>Arial</vt:lpstr>
      <vt:lpstr>Avenir Next LT Pro</vt:lpstr>
      <vt:lpstr>Public Sans Web</vt:lpstr>
      <vt:lpstr>FadeVTI</vt:lpstr>
      <vt:lpstr>Getting What We Deserve: Theologies at the Intersection of Disability and Work</vt:lpstr>
      <vt:lpstr>The Protestant Work Ethic</vt:lpstr>
      <vt:lpstr>PowerPoint Presentation</vt:lpstr>
      <vt:lpstr>Solutions for Wheelchair Users</vt:lpstr>
      <vt:lpstr>ADA Definition of Disability</vt:lpstr>
      <vt:lpstr>ADA Exclusions</vt:lpstr>
      <vt:lpstr>Poverty vs. Pauperism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Max Rose</dc:creator>
  <cp:lastModifiedBy>Timothy Knepper</cp:lastModifiedBy>
  <cp:revision>3</cp:revision>
  <dcterms:created xsi:type="dcterms:W3CDTF">2025-04-16T01:26:34Z</dcterms:created>
  <dcterms:modified xsi:type="dcterms:W3CDTF">2025-04-21T13:59:02Z</dcterms:modified>
</cp:coreProperties>
</file>